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embeddedFontLs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43" d="100"/>
          <a:sy n="43" d="100"/>
        </p:scale>
        <p:origin x="54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회의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2021.07.09(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14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분석과 액션 시나리오를 결합한 구성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286476" y="6179884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725722" y="617935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298315" y="272685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7375"/>
            <a:ext cx="125348" cy="898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35406" cy="175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4913414" y="5669709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CD57978-070A-453B-B97D-7784C6B86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5" y="1700790"/>
            <a:ext cx="2617578" cy="194008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E40E57-FBB4-40D8-B37B-33C9D973B2F3}"/>
              </a:ext>
            </a:extLst>
          </p:cNvPr>
          <p:cNvSpPr txBox="1"/>
          <p:nvPr/>
        </p:nvSpPr>
        <p:spPr>
          <a:xfrm>
            <a:off x="2985708" y="1675236"/>
            <a:ext cx="8206166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@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페이지에 적용될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(3), (10)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DC8D47E-AF97-4AB9-A762-F3180791A72A}"/>
              </a:ext>
            </a:extLst>
          </p:cNvPr>
          <p:cNvSpPr/>
          <p:nvPr/>
        </p:nvSpPr>
        <p:spPr>
          <a:xfrm>
            <a:off x="739865" y="370928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ED8EE5-ED0B-41DD-9C98-F02C4D43AB80}"/>
              </a:ext>
            </a:extLst>
          </p:cNvPr>
          <p:cNvSpPr/>
          <p:nvPr/>
        </p:nvSpPr>
        <p:spPr>
          <a:xfrm>
            <a:off x="738738" y="5000601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8D0E3AA-9EE6-4324-A688-B16C90B969FE}"/>
              </a:ext>
            </a:extLst>
          </p:cNvPr>
          <p:cNvSpPr/>
          <p:nvPr/>
        </p:nvSpPr>
        <p:spPr>
          <a:xfrm>
            <a:off x="4286476" y="5239275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19F018B-51D8-44E9-BD80-892C6E6E8DAD}"/>
              </a:ext>
            </a:extLst>
          </p:cNvPr>
          <p:cNvSpPr/>
          <p:nvPr/>
        </p:nvSpPr>
        <p:spPr>
          <a:xfrm>
            <a:off x="6536901" y="2057147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7491404-7F24-4C05-BBD6-3D0C6774DE22}"/>
              </a:ext>
            </a:extLst>
          </p:cNvPr>
          <p:cNvSpPr/>
          <p:nvPr/>
        </p:nvSpPr>
        <p:spPr>
          <a:xfrm>
            <a:off x="3632770" y="2567769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167F442-B092-409C-BFFD-3067920C6A25}"/>
              </a:ext>
            </a:extLst>
          </p:cNvPr>
          <p:cNvSpPr/>
          <p:nvPr/>
        </p:nvSpPr>
        <p:spPr>
          <a:xfrm>
            <a:off x="5248353" y="2261726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9FA82-08B1-44FD-82DA-850EA5A0BCC8}"/>
              </a:ext>
            </a:extLst>
          </p:cNvPr>
          <p:cNvSpPr/>
          <p:nvPr/>
        </p:nvSpPr>
        <p:spPr>
          <a:xfrm>
            <a:off x="6954450" y="4332533"/>
            <a:ext cx="2037149" cy="2237350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D99789-8007-4465-9105-AE82AFD4B384}"/>
              </a:ext>
            </a:extLst>
          </p:cNvPr>
          <p:cNvSpPr txBox="1"/>
          <p:nvPr/>
        </p:nvSpPr>
        <p:spPr>
          <a:xfrm>
            <a:off x="780601" y="374658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D874B73-6A69-4C32-B931-0CE1915BB646}"/>
              </a:ext>
            </a:extLst>
          </p:cNvPr>
          <p:cNvSpPr txBox="1"/>
          <p:nvPr/>
        </p:nvSpPr>
        <p:spPr>
          <a:xfrm>
            <a:off x="800621" y="4999678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C7253E-A54A-4F70-901F-4EE2CD6BF998}"/>
              </a:ext>
            </a:extLst>
          </p:cNvPr>
          <p:cNvSpPr txBox="1"/>
          <p:nvPr/>
        </p:nvSpPr>
        <p:spPr>
          <a:xfrm>
            <a:off x="7355842" y="312566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C9076C-1F6D-4FA4-911C-869EFDF594B7}"/>
              </a:ext>
            </a:extLst>
          </p:cNvPr>
          <p:cNvSpPr txBox="1"/>
          <p:nvPr/>
        </p:nvSpPr>
        <p:spPr>
          <a:xfrm>
            <a:off x="3113960" y="496227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112AA9E-278E-4C67-B193-48D78333C8B0}"/>
              </a:ext>
            </a:extLst>
          </p:cNvPr>
          <p:cNvSpPr txBox="1"/>
          <p:nvPr/>
        </p:nvSpPr>
        <p:spPr>
          <a:xfrm>
            <a:off x="8702090" y="312324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(15)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DE8B2-01BF-46E3-8193-1234007689F6}"/>
              </a:ext>
            </a:extLst>
          </p:cNvPr>
          <p:cNvSpPr txBox="1"/>
          <p:nvPr/>
        </p:nvSpPr>
        <p:spPr>
          <a:xfrm>
            <a:off x="4290706" y="5268399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CECBF1-4C83-4A5A-AEEC-CA60A8F11117}"/>
              </a:ext>
            </a:extLst>
          </p:cNvPr>
          <p:cNvSpPr txBox="1"/>
          <p:nvPr/>
        </p:nvSpPr>
        <p:spPr>
          <a:xfrm>
            <a:off x="3668624" y="26494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27D1503-4F06-4635-B7B8-B5B58DA763C5}"/>
              </a:ext>
            </a:extLst>
          </p:cNvPr>
          <p:cNvSpPr txBox="1"/>
          <p:nvPr/>
        </p:nvSpPr>
        <p:spPr>
          <a:xfrm>
            <a:off x="5296025" y="235461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420D18-4861-46FB-B302-9A0B975FDCFB}"/>
              </a:ext>
            </a:extLst>
          </p:cNvPr>
          <p:cNvSpPr txBox="1"/>
          <p:nvPr/>
        </p:nvSpPr>
        <p:spPr>
          <a:xfrm>
            <a:off x="5604312" y="2344882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5" name="모서리가 둥근 직사각형 4">
            <a:extLst>
              <a:ext uri="{FF2B5EF4-FFF2-40B4-BE49-F238E27FC236}">
                <a16:creationId xmlns:a16="http://schemas.microsoft.com/office/drawing/2014/main" id="{6FC3E464-F74F-45EF-A8FB-37D58123579A}"/>
              </a:ext>
            </a:extLst>
          </p:cNvPr>
          <p:cNvSpPr/>
          <p:nvPr/>
        </p:nvSpPr>
        <p:spPr>
          <a:xfrm rot="2018195">
            <a:off x="6356781" y="5257261"/>
            <a:ext cx="972272" cy="2862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 </a:t>
            </a:r>
          </a:p>
          <a:p>
            <a:pPr algn="ctr"/>
            <a:r>
              <a:rPr lang="ko-KR" altLang="en-US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 완료</a:t>
            </a:r>
            <a:endParaRPr lang="en-US" altLang="ko-KR" sz="10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10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2062103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페이지 별로 구현될 세부 기능들을 문서화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기능들을 서비스 단위로 그룹화 후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데이터베이스 설계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코로나로 인한 대면 기회 적어짐에 따라 온라인 작업 환경 개선 여지 필요성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팀뷰어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디스코드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등을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이외에 각자 발의한 내용에 대한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</a:t>
            </a:r>
            <a:r>
              <a:rPr lang="ko-KR" altLang="en-US" sz="28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 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D0C61FC-F468-4A9D-A669-7D2D6433BC6B}"/>
              </a:ext>
            </a:extLst>
          </p:cNvPr>
          <p:cNvSpPr txBox="1">
            <a:spLocks/>
          </p:cNvSpPr>
          <p:nvPr/>
        </p:nvSpPr>
        <p:spPr>
          <a:xfrm>
            <a:off x="951368" y="4479439"/>
            <a:ext cx="7537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  <a:p>
            <a:pPr algn="ctr"/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18:09</a:t>
            </a:r>
          </a:p>
          <a:p>
            <a:pPr algn="ctr"/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4913948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대한민국뿐만 아니라 전 세계적으로 기부 활동이 감소하고 있는 추세이다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활동 감소의 큰 요인 중 하나로 접근성을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많은 사람들이 기부에 대한 긍적적인 생각을 가지고 있음에도 어디에 어떻게 기부를 해야할 지 모르거나 결정하지 못하여 기부하지 않는 경우가 태반이기 때문이다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점을 고려하여 사용자의 접근이 자유로운 쇼핑몰이라는 컨텐츠와 기부와 후원이라는 컨텐츠를 접목시켜 사회적 약자를 돕는 기부와 후원 증진이라는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공익 목적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프로젝트를 선택하게 되었다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‘Givengel＇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사용자로부터 물건을 팔아 얻은 수익의 일정 부분을 공익 단체나 사회적 약자를 위한 기부를 목적으로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사용자는 원하는 물건을 구입함과 동시에 기부도 할 수 있는 구조이다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FFBB01-BC3A-4E85-859D-C395FB434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774" y="1054100"/>
            <a:ext cx="6458851" cy="40867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기부 쇼핑몰 밴치 마킹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한국에서 유명한 대표적인 기부 쇼핑몰로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뽑을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마리몬드의 기부 방법또한 마리몬드에서 취급하는 물품을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구입하면 일부 수익이 공익을 위해 사용된다는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다른 기부 쇼핑몰과 마리몬드의 차이점에 포커싱을 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바로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마리몬드는 캠페인이라는 페이지를 통해 후원 단체와의 콜라보를 진행한다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소비자는 자신이 후원하고자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하는 단체나 조직을 투명하게 알 수 있을 뿐더러 이벤트 요소까지 더해지니 상당한 매력을 느낄 수 밖에 없다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여기서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투명하다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요소를 분석하였다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그렇다면 사용자가 기부 쇼핑몰을 이용함과 동시에 자신이 원하는 후원단체에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있으면 어떨까라는 생각이 도출되었고 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가장 큰 특징이자 차별점인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제도를 생각해내었다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보통 물건을 구입하고 그 수익에 대한 일정 부분을 정해진 단체에 후원된다는 시스템과 달리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소비자가 원하는 곳에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있는 구조를 제공한다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물건 구입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 부분 마일리지화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마일리지를 통해 원하는 곳에 후원 가능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뿐만 아니라 마일리지를 통화로 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사용자의 기부 활동을 촉진시킬 뿐만 아니라 사용자의 리즈 또한 맞춰줄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즉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사용자의 입장에서는 후원과 동시에 여러 물건을 선택해서 살 수 있다는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A0DED6-F83F-4BBC-B902-E069260B8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34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230832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동물 후원 쇼핑몰과 클라우드 펀딩을 조합한 홈페이지이다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홈페이지에서 주목할 점은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 제도란 판매 수익이 얼마나 나왔는지를 집계하여 사용자에게 제공하는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서비스는 클라우드 펀딩의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기본적인 기능이며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그 기능을 쇼핑 기능과 잘 조합하여 사용한 사례로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누적 후원 금액 제도를 마리몬드의 캠페인 제도와 결합하여 기능을 구현할 예정이다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중인 물품을 구입하면 해당 캠페인의 누적 후원 금액이 올라가는 것을 확인 할 수 있도록 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소비자들이 자신의 후원을 통해 특정 후원 단체의 기부 금액이 올라가는 것을 확인하고 투명성과 보람을 느낄 수 있게 하는 컨텐츠가 될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B9C8A9-EA29-4ECD-A2E7-34E2BDD78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25" y="3583192"/>
            <a:ext cx="11118349" cy="571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95ECFE-CBCE-43DD-8EE2-56D876571332}"/>
              </a:ext>
            </a:extLst>
          </p:cNvPr>
          <p:cNvSpPr txBox="1"/>
          <p:nvPr/>
        </p:nvSpPr>
        <p:spPr>
          <a:xfrm>
            <a:off x="8941298" y="4220696"/>
            <a:ext cx="2364876" cy="41549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30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 홈페이지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https://coconutstore.co.kr/STORE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40955C-5B3D-4AEA-B591-5C59B2F5A18A}"/>
              </a:ext>
            </a:extLst>
          </p:cNvPr>
          <p:cNvSpPr txBox="1"/>
          <p:nvPr/>
        </p:nvSpPr>
        <p:spPr>
          <a:xfrm>
            <a:off x="187825" y="4220696"/>
            <a:ext cx="8422775" cy="206210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 중고 장터 게시판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소비자가 구매 행위를 할 경우 소비자는 일정 부분을 마일리지로 받을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마일리지는 앞에 설명한 바와 같이 원하는 단체를 후원하는 데에 사용이 가능합니다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단체에 후원하는 것 뿐만 아니라 사용자에게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‘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제공함으로써 사용자의 리즈를 맞춰주는 역할을 해줍니다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장터는 사용자를 구매자와 판매자로 나누어 운영됩니다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구매자도 될 수 있고 판매자도 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판매자는 자신의 물건에 마일리지 가격을 붙여 게시판에 올리고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구매자는 그 만큼의 마일리지를 지불하여 판매자로부터 물건을 구입할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과정에서 수수료가 발생하며 일정 수수료만큼 차감된 금액을 판매자는 마일리지의 형태로 얻을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2B2847D-BFDF-478D-B091-757CCE042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8413250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Lean-Canvas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B71BF4-B7E0-4A44-9737-2525371F9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" y="1560847"/>
            <a:ext cx="8782848" cy="4911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5A3DB8-7F47-499A-874A-6EDB99615850}"/>
              </a:ext>
            </a:extLst>
          </p:cNvPr>
          <p:cNvSpPr txBox="1"/>
          <p:nvPr/>
        </p:nvSpPr>
        <p:spPr>
          <a:xfrm>
            <a:off x="8945229" y="1208944"/>
            <a:ext cx="2808621" cy="5262979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 사안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194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4770537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회의를 통한 요구사항 분석과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팀원들이 생각하는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들어갈 요구사항과 기능을 적어내려 공통적인 기능을 기입하고 특별한 기능에 대해서는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팀원이 토의하여 해당 기능이 필요한 기능인지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개발에 적합한 기능인지 그리고 적합하다면 보완할 점이 있는지를 토의한 뒤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기능의 기입여부를 결정하는 방식으로 요구사항에 대한 기능을 추려내었습니다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요구 사항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 비밀번호 찾기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정보를 확인할 수 있어야한다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제품을 사용자에게 보여주고 카테고리 별로 분류가 가능하여야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관심 지정 기능 혹은 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상품의 구매 정보 등을 분석하여 사용자에게 추천이나 광고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게시판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로그인을 통한 홈페이지 관리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검색하여 물건을 쉽게 찾을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후원이나 캠페인으로 얻은 수익을 사용자가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쓸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물품은 특정 후원 단체에만 후원되도록 설정되어야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스마트폰에 알림이 갈 수 있도록 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 제도와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요구사항에 따른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찾기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정보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배송현황 등등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 별 태그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나의 관심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리스트 출력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게시판 기능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[8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인기 상품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Top10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[9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 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수익금 누적 합산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댓글 기능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미부여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 구매 시 정해진 후원 단체에만 후원되도록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연계 이벤트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마킹되지 않은 물품에 대한 개발 우선 순위 점수는 개발 어려움과 가치를 계산하여 부여하였음</a:t>
            </a:r>
            <a:r>
              <a:rPr lang="en-US" altLang="ko-KR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2A822-20E3-403C-90FD-DFA0C8EB2607}"/>
              </a:ext>
            </a:extLst>
          </p:cNvPr>
          <p:cNvSpPr txBox="1"/>
          <p:nvPr/>
        </p:nvSpPr>
        <p:spPr>
          <a:xfrm>
            <a:off x="7785129" y="1405550"/>
            <a:ext cx="2895842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반드시 있어야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14D22-A15D-4511-8E1A-4F491E62F38E}"/>
              </a:ext>
            </a:extLst>
          </p:cNvPr>
          <p:cNvSpPr txBox="1"/>
          <p:nvPr/>
        </p:nvSpPr>
        <p:spPr>
          <a:xfrm>
            <a:off x="7785129" y="1880153"/>
            <a:ext cx="2895842" cy="338554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보류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C743F-CE16-4E34-A5DF-3B984F830701}"/>
              </a:ext>
            </a:extLst>
          </p:cNvPr>
          <p:cNvSpPr txBox="1"/>
          <p:nvPr/>
        </p:nvSpPr>
        <p:spPr>
          <a:xfrm>
            <a:off x="312186" y="1541599"/>
            <a:ext cx="374546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0A55C-E91B-40CE-BDC0-4C987C8812BE}"/>
              </a:ext>
            </a:extLst>
          </p:cNvPr>
          <p:cNvSpPr txBox="1"/>
          <p:nvPr/>
        </p:nvSpPr>
        <p:spPr>
          <a:xfrm>
            <a:off x="312185" y="1778900"/>
            <a:ext cx="5369477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58B9D-3501-45EF-AD06-67C7F19DCA16}"/>
              </a:ext>
            </a:extLst>
          </p:cNvPr>
          <p:cNvSpPr txBox="1"/>
          <p:nvPr/>
        </p:nvSpPr>
        <p:spPr>
          <a:xfrm>
            <a:off x="312185" y="2028929"/>
            <a:ext cx="1754740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7863E-E06E-4667-AB3F-ECCA08A082A5}"/>
              </a:ext>
            </a:extLst>
          </p:cNvPr>
          <p:cNvSpPr txBox="1"/>
          <p:nvPr/>
        </p:nvSpPr>
        <p:spPr>
          <a:xfrm>
            <a:off x="312185" y="2275224"/>
            <a:ext cx="2778678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9341E-370E-4DAB-961E-C63350D9C700}"/>
              </a:ext>
            </a:extLst>
          </p:cNvPr>
          <p:cNvSpPr txBox="1"/>
          <p:nvPr/>
        </p:nvSpPr>
        <p:spPr>
          <a:xfrm>
            <a:off x="312186" y="2503114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B8A3C-3AD4-4846-AC5E-BE9541892381}"/>
              </a:ext>
            </a:extLst>
          </p:cNvPr>
          <p:cNvSpPr txBox="1"/>
          <p:nvPr/>
        </p:nvSpPr>
        <p:spPr>
          <a:xfrm>
            <a:off x="312186" y="3228982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5C0B0-E9EE-495D-A9E7-9671B44F4936}"/>
              </a:ext>
            </a:extLst>
          </p:cNvPr>
          <p:cNvSpPr txBox="1"/>
          <p:nvPr/>
        </p:nvSpPr>
        <p:spPr>
          <a:xfrm>
            <a:off x="312185" y="3709289"/>
            <a:ext cx="124515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DCFC-46C7-4F1B-8DB6-E8461EBED08C}"/>
              </a:ext>
            </a:extLst>
          </p:cNvPr>
          <p:cNvSpPr txBox="1"/>
          <p:nvPr/>
        </p:nvSpPr>
        <p:spPr>
          <a:xfrm>
            <a:off x="312184" y="3954850"/>
            <a:ext cx="2812015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EAA010-D881-425C-B91A-FB53EA9B9187}"/>
              </a:ext>
            </a:extLst>
          </p:cNvPr>
          <p:cNvSpPr txBox="1"/>
          <p:nvPr/>
        </p:nvSpPr>
        <p:spPr>
          <a:xfrm>
            <a:off x="312184" y="4191938"/>
            <a:ext cx="170235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31769-7A1C-4FB5-BFAB-16B78B527F5B}"/>
              </a:ext>
            </a:extLst>
          </p:cNvPr>
          <p:cNvSpPr txBox="1"/>
          <p:nvPr/>
        </p:nvSpPr>
        <p:spPr>
          <a:xfrm>
            <a:off x="312184" y="4451174"/>
            <a:ext cx="545520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2EF93D-25FD-4543-8128-29B6F7F750F6}"/>
              </a:ext>
            </a:extLst>
          </p:cNvPr>
          <p:cNvSpPr txBox="1"/>
          <p:nvPr/>
        </p:nvSpPr>
        <p:spPr>
          <a:xfrm>
            <a:off x="2274336" y="5184968"/>
            <a:ext cx="185951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52EBC-8A31-4887-83E7-43284E9C13FC}"/>
              </a:ext>
            </a:extLst>
          </p:cNvPr>
          <p:cNvSpPr txBox="1"/>
          <p:nvPr/>
        </p:nvSpPr>
        <p:spPr>
          <a:xfrm>
            <a:off x="338017" y="4915464"/>
            <a:ext cx="1219320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B23BF7-4208-4E6A-A62F-B753DBA282F1}"/>
              </a:ext>
            </a:extLst>
          </p:cNvPr>
          <p:cNvSpPr txBox="1"/>
          <p:nvPr/>
        </p:nvSpPr>
        <p:spPr>
          <a:xfrm>
            <a:off x="325100" y="4679064"/>
            <a:ext cx="2602249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91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584775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시나리오는 비교적 모든 기능 페이지들과 연관될 메인 페이지에서 이동하는 시나리오를 예측하는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팀원들과의 소통을 통한 페이지 이동 시나리오를 간략하게 만들어 보는 단계이다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435971" y="595398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875217" y="5953462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327529" y="272550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6025"/>
            <a:ext cx="154562" cy="8994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64620" cy="161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062909" y="5669709"/>
            <a:ext cx="657745" cy="2842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781501" cy="28375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72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1362</Words>
  <Application>Microsoft Office PowerPoint</Application>
  <PresentationFormat>와이드스크린</PresentationFormat>
  <Paragraphs>191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맑은 고딕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22</cp:revision>
  <dcterms:created xsi:type="dcterms:W3CDTF">2021-07-09T09:03:59Z</dcterms:created>
  <dcterms:modified xsi:type="dcterms:W3CDTF">2021-07-11T12:56:21Z</dcterms:modified>
</cp:coreProperties>
</file>

<file path=docProps/thumbnail.jpeg>
</file>